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57" r:id="rId4"/>
  </p:sldIdLst>
  <p:sldSz cx="15544800" cy="10058400"/>
  <p:notesSz cx="6858000" cy="9144000"/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50" d="100"/>
          <a:sy n="50" d="100"/>
        </p:scale>
        <p:origin x="-354" y="-366"/>
      </p:cViewPr>
      <p:guideLst>
        <p:guide orient="horz" pos="3168"/>
        <p:guide pos="4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A15F3-7B97-427B-AF48-61A9162C2DC3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685800"/>
            <a:ext cx="52990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3A803-86AE-4569-A34A-CA821B01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7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124625"/>
            <a:ext cx="1321308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5699760"/>
            <a:ext cx="1088136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2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158427" y="591397"/>
            <a:ext cx="5945345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2387" y="591397"/>
            <a:ext cx="17576960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5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124624"/>
            <a:ext cx="1321308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5699760"/>
            <a:ext cx="1088136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CA4FE-3CA4-433D-ACC2-FEAF7E36FA3C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33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F01C-3F71-4EFC-A3B3-D8BDA8E7C9DE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047220" y="9723120"/>
            <a:ext cx="3497580" cy="335280"/>
          </a:xfrm>
          <a:prstGeom prst="rect">
            <a:avLst/>
          </a:prstGeom>
          <a:solidFill>
            <a:srgbClr val="FFEE1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824462" y="8158480"/>
            <a:ext cx="2331720" cy="1899920"/>
            <a:chOff x="7239001" y="5562600"/>
            <a:chExt cx="1371600" cy="1295400"/>
          </a:xfrm>
        </p:grpSpPr>
        <p:sp>
          <p:nvSpPr>
            <p:cNvPr id="9" name="Rectangle 8"/>
            <p:cNvSpPr/>
            <p:nvPr/>
          </p:nvSpPr>
          <p:spPr>
            <a:xfrm>
              <a:off x="7239001" y="5562600"/>
              <a:ext cx="1371600" cy="1295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" name="Picture 2" descr="IPG MEDIABRANDS_White_Large-01 copy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040" y="5691064"/>
              <a:ext cx="1057522" cy="1057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800" y="9723120"/>
            <a:ext cx="3627120" cy="335280"/>
          </a:xfrm>
        </p:spPr>
        <p:txBody>
          <a:bodyPr/>
          <a:lstStyle>
            <a:lvl1pPr>
              <a:defRPr sz="1600">
                <a:solidFill>
                  <a:sysClr val="windowText" lastClr="000000"/>
                </a:solidFill>
                <a:latin typeface="Franklin Gothic Book" pitchFamily="34" charset="0"/>
              </a:defRPr>
            </a:lvl1pPr>
          </a:lstStyle>
          <a:p>
            <a:fld id="{0213396C-164D-4D25-BC12-54C8C883F2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155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11681"/>
            <a:ext cx="15544798" cy="804672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-2"/>
            <a:ext cx="15544800" cy="100584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23000">
                <a:schemeClr val="tx1">
                  <a:alpha val="52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F01C-3F71-4EFC-A3B3-D8BDA8E7C9DE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800" y="9723120"/>
            <a:ext cx="3627120" cy="335280"/>
          </a:xfrm>
        </p:spPr>
        <p:txBody>
          <a:bodyPr/>
          <a:lstStyle>
            <a:lvl1pPr>
              <a:defRPr sz="1600">
                <a:solidFill>
                  <a:sysClr val="windowText" lastClr="000000"/>
                </a:solidFill>
                <a:latin typeface="Franklin Gothic Book" pitchFamily="34" charset="0"/>
              </a:defRPr>
            </a:lvl1pPr>
          </a:lstStyle>
          <a:p>
            <a:fld id="{0213396C-164D-4D25-BC12-54C8C883F2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76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5544800" cy="1005840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-1"/>
            <a:ext cx="15544800" cy="1005840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000">
                <a:schemeClr val="tx1">
                  <a:alpha val="5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F01C-3F71-4EFC-A3B3-D8BDA8E7C9DE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047220" y="9723120"/>
            <a:ext cx="3497580" cy="335280"/>
          </a:xfrm>
          <a:prstGeom prst="rect">
            <a:avLst/>
          </a:prstGeom>
          <a:solidFill>
            <a:srgbClr val="FFEE1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824462" y="8158480"/>
            <a:ext cx="2331720" cy="1899920"/>
            <a:chOff x="7239001" y="5562600"/>
            <a:chExt cx="1371600" cy="1295400"/>
          </a:xfrm>
        </p:grpSpPr>
        <p:sp>
          <p:nvSpPr>
            <p:cNvPr id="9" name="Rectangle 8"/>
            <p:cNvSpPr/>
            <p:nvPr/>
          </p:nvSpPr>
          <p:spPr>
            <a:xfrm>
              <a:off x="7239001" y="5562600"/>
              <a:ext cx="1371600" cy="1295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" name="Picture 2" descr="IPG MEDIABRANDS_White_Large-01 cop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040" y="5691064"/>
              <a:ext cx="1057522" cy="1057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800" y="9723120"/>
            <a:ext cx="3627120" cy="335280"/>
          </a:xfrm>
        </p:spPr>
        <p:txBody>
          <a:bodyPr/>
          <a:lstStyle>
            <a:lvl1pPr>
              <a:defRPr sz="1600">
                <a:solidFill>
                  <a:sysClr val="windowText" lastClr="000000"/>
                </a:solidFill>
                <a:latin typeface="Franklin Gothic Book" pitchFamily="34" charset="0"/>
              </a:defRPr>
            </a:lvl1pPr>
          </a:lstStyle>
          <a:p>
            <a:fld id="{0213396C-164D-4D25-BC12-54C8C883F2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63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28"/>
            <a:ext cx="15544800" cy="1005840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-1"/>
            <a:ext cx="15544800" cy="97231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6000">
                <a:schemeClr val="tx1">
                  <a:alpha val="5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F01C-3F71-4EFC-A3B3-D8BDA8E7C9DE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047220" y="9723120"/>
            <a:ext cx="3497580" cy="335280"/>
          </a:xfrm>
          <a:prstGeom prst="rect">
            <a:avLst/>
          </a:prstGeom>
          <a:solidFill>
            <a:srgbClr val="FFEE1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824462" y="8158480"/>
            <a:ext cx="2331720" cy="1899920"/>
            <a:chOff x="7239001" y="5562600"/>
            <a:chExt cx="1371600" cy="1295400"/>
          </a:xfrm>
        </p:grpSpPr>
        <p:sp>
          <p:nvSpPr>
            <p:cNvPr id="9" name="Rectangle 8"/>
            <p:cNvSpPr/>
            <p:nvPr/>
          </p:nvSpPr>
          <p:spPr>
            <a:xfrm>
              <a:off x="7239001" y="5562600"/>
              <a:ext cx="1371600" cy="1295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" name="Picture 2" descr="IPG MEDIABRANDS_White_Large-01 cop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040" y="5691064"/>
              <a:ext cx="1057522" cy="1057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800" y="9723120"/>
            <a:ext cx="3627120" cy="335280"/>
          </a:xfrm>
        </p:spPr>
        <p:txBody>
          <a:bodyPr/>
          <a:lstStyle>
            <a:lvl1pPr>
              <a:defRPr sz="1600">
                <a:solidFill>
                  <a:sysClr val="windowText" lastClr="000000"/>
                </a:solidFill>
                <a:latin typeface="Franklin Gothic Book" pitchFamily="34" charset="0"/>
              </a:defRPr>
            </a:lvl1pPr>
          </a:lstStyle>
          <a:p>
            <a:fld id="{0213396C-164D-4D25-BC12-54C8C883F2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96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" y="1273093"/>
            <a:ext cx="15544798" cy="878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1" y="-1"/>
            <a:ext cx="15589859" cy="97231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6000">
                <a:schemeClr val="tx1">
                  <a:alpha val="5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F01C-3F71-4EFC-A3B3-D8BDA8E7C9DE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047220" y="9723120"/>
            <a:ext cx="3497580" cy="335280"/>
          </a:xfrm>
          <a:prstGeom prst="rect">
            <a:avLst/>
          </a:prstGeom>
          <a:solidFill>
            <a:srgbClr val="FFEE1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824462" y="8158480"/>
            <a:ext cx="2331720" cy="1899920"/>
            <a:chOff x="7239001" y="5562600"/>
            <a:chExt cx="1371600" cy="1295400"/>
          </a:xfrm>
        </p:grpSpPr>
        <p:sp>
          <p:nvSpPr>
            <p:cNvPr id="9" name="Rectangle 8"/>
            <p:cNvSpPr/>
            <p:nvPr/>
          </p:nvSpPr>
          <p:spPr>
            <a:xfrm>
              <a:off x="7239001" y="5562600"/>
              <a:ext cx="1371600" cy="1295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" name="Picture 2" descr="IPG MEDIABRANDS_White_Large-01 cop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040" y="5691064"/>
              <a:ext cx="1057522" cy="1057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800" y="9723120"/>
            <a:ext cx="3627120" cy="335280"/>
          </a:xfrm>
        </p:spPr>
        <p:txBody>
          <a:bodyPr/>
          <a:lstStyle>
            <a:lvl1pPr>
              <a:defRPr sz="1600">
                <a:solidFill>
                  <a:sysClr val="windowText" lastClr="000000"/>
                </a:solidFill>
                <a:latin typeface="Franklin Gothic Book" pitchFamily="34" charset="0"/>
              </a:defRPr>
            </a:lvl1pPr>
          </a:lstStyle>
          <a:p>
            <a:fld id="{0213396C-164D-4D25-BC12-54C8C883F2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91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"/>
            <a:ext cx="15544802" cy="1005840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-1"/>
            <a:ext cx="15544800" cy="97231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6000">
                <a:schemeClr val="tx1">
                  <a:alpha val="5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F01C-3F71-4EFC-A3B3-D8BDA8E7C9DE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047220" y="9723120"/>
            <a:ext cx="3497580" cy="335280"/>
          </a:xfrm>
          <a:prstGeom prst="rect">
            <a:avLst/>
          </a:prstGeom>
          <a:solidFill>
            <a:srgbClr val="FFEE1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824462" y="8158480"/>
            <a:ext cx="2331720" cy="1899920"/>
            <a:chOff x="7239001" y="5562600"/>
            <a:chExt cx="1371600" cy="1295400"/>
          </a:xfrm>
        </p:grpSpPr>
        <p:sp>
          <p:nvSpPr>
            <p:cNvPr id="9" name="Rectangle 8"/>
            <p:cNvSpPr/>
            <p:nvPr/>
          </p:nvSpPr>
          <p:spPr>
            <a:xfrm>
              <a:off x="7239001" y="5562600"/>
              <a:ext cx="1371600" cy="1295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" name="Picture 2" descr="IPG MEDIABRANDS_White_Large-01 cop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040" y="5691064"/>
              <a:ext cx="1057522" cy="1057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800" y="9723120"/>
            <a:ext cx="3627120" cy="335280"/>
          </a:xfrm>
        </p:spPr>
        <p:txBody>
          <a:bodyPr/>
          <a:lstStyle>
            <a:lvl1pPr>
              <a:defRPr sz="1600">
                <a:solidFill>
                  <a:sysClr val="windowText" lastClr="000000"/>
                </a:solidFill>
                <a:latin typeface="Franklin Gothic Book" pitchFamily="34" charset="0"/>
              </a:defRPr>
            </a:lvl1pPr>
          </a:lstStyle>
          <a:p>
            <a:fld id="{0213396C-164D-4D25-BC12-54C8C883F2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31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5564561" cy="1005840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-2"/>
            <a:ext cx="15564561" cy="1005840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1000">
                <a:schemeClr val="tx1">
                  <a:alpha val="55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F01C-3F71-4EFC-A3B3-D8BDA8E7C9DE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047220" y="9723120"/>
            <a:ext cx="3497580" cy="335280"/>
          </a:xfrm>
          <a:prstGeom prst="rect">
            <a:avLst/>
          </a:prstGeom>
          <a:solidFill>
            <a:srgbClr val="FFEE1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824462" y="8158480"/>
            <a:ext cx="2331720" cy="1899920"/>
            <a:chOff x="7239001" y="5562600"/>
            <a:chExt cx="1371600" cy="1295400"/>
          </a:xfrm>
        </p:grpSpPr>
        <p:sp>
          <p:nvSpPr>
            <p:cNvPr id="9" name="Rectangle 8"/>
            <p:cNvSpPr/>
            <p:nvPr/>
          </p:nvSpPr>
          <p:spPr>
            <a:xfrm>
              <a:off x="7239001" y="5562600"/>
              <a:ext cx="1371600" cy="1295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" name="Picture 2" descr="IPG MEDIABRANDS_White_Large-01 cop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040" y="5691064"/>
              <a:ext cx="1057522" cy="1057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800" y="9723120"/>
            <a:ext cx="3627120" cy="335280"/>
          </a:xfrm>
        </p:spPr>
        <p:txBody>
          <a:bodyPr/>
          <a:lstStyle>
            <a:lvl1pPr>
              <a:defRPr sz="1600">
                <a:solidFill>
                  <a:sysClr val="windowText" lastClr="000000"/>
                </a:solidFill>
                <a:latin typeface="Franklin Gothic Book" pitchFamily="34" charset="0"/>
              </a:defRPr>
            </a:lvl1pPr>
          </a:lstStyle>
          <a:p>
            <a:fld id="{0213396C-164D-4D25-BC12-54C8C883F2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4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77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463454"/>
            <a:ext cx="13213080" cy="199771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263180"/>
            <a:ext cx="13213080" cy="220027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2F9A-9017-4DE6-A6F1-4CBFFCA8DF59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79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" y="2346961"/>
            <a:ext cx="6865620" cy="6638079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2346961"/>
            <a:ext cx="6865620" cy="6638079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100E-7314-4B5A-BC14-9D6695918ADF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2191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251499"/>
            <a:ext cx="6868320" cy="93831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189817"/>
            <a:ext cx="6868320" cy="579522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43" y="2251499"/>
            <a:ext cx="6871018" cy="93831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3" y="3189817"/>
            <a:ext cx="6871018" cy="579522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C0A5-0D73-459A-901F-C1005C002984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838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B918-DE16-4170-80C0-1D663ACD9C76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2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C0FA-4D0A-44FF-8639-95EAB3AD437C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532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1" y="400473"/>
            <a:ext cx="5114132" cy="1704340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00474"/>
            <a:ext cx="8689975" cy="858456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1" y="2104814"/>
            <a:ext cx="5114132" cy="6880226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DF25-9BD1-4FCF-B8D3-0EE311403233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58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040880"/>
            <a:ext cx="9326880" cy="83121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898737"/>
            <a:ext cx="9326880" cy="603504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7872096"/>
            <a:ext cx="9326880" cy="1180464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7996-6CDF-4253-AA29-638F9812B1A2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83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D517-D0A6-4C93-B11A-64BE066DCF52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01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0" y="402803"/>
            <a:ext cx="349758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0" y="402803"/>
            <a:ext cx="1023366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BCC6-171D-4E17-9156-EDAFAC5F52A7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4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633767" y="928182"/>
            <a:ext cx="7548292" cy="6229554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70000"/>
              </a:lnSpc>
              <a:defRPr sz="11500" i="0" cap="all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4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463454"/>
            <a:ext cx="13213080" cy="199771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263181"/>
            <a:ext cx="13213080" cy="220027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38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538" y="9300602"/>
            <a:ext cx="3627735" cy="534279"/>
          </a:xfrm>
          <a:prstGeom prst="rect">
            <a:avLst/>
          </a:prstGeom>
        </p:spPr>
        <p:txBody>
          <a:bodyPr vert="horz" lIns="127549" tIns="63773" rIns="127549" bIns="63773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27219"/>
            <a:fld id="{A4620F79-4A64-4703-BC5F-79CF56A8559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727219"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383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633768" y="608220"/>
            <a:ext cx="3219220" cy="35422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800" i="0" cap="all"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871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633768" y="608220"/>
            <a:ext cx="3219220" cy="35422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800" i="0" cap="all"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6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2390" y="3441277"/>
            <a:ext cx="11761153" cy="973709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342622" y="3441277"/>
            <a:ext cx="11761153" cy="973709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9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02802"/>
            <a:ext cx="1399032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251499"/>
            <a:ext cx="6868320" cy="93831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189817"/>
            <a:ext cx="6868320" cy="579522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43" y="2251499"/>
            <a:ext cx="6871018" cy="93831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3" y="3189817"/>
            <a:ext cx="6871018" cy="579522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4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2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4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3" y="400473"/>
            <a:ext cx="5114132" cy="1704340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00475"/>
            <a:ext cx="8689975" cy="858456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3" y="2104815"/>
            <a:ext cx="5114132" cy="6880226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94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040880"/>
            <a:ext cx="9326880" cy="83121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898737"/>
            <a:ext cx="9326880" cy="603504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7872096"/>
            <a:ext cx="9326880" cy="1180464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7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02802"/>
            <a:ext cx="13990320" cy="16764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46962"/>
            <a:ext cx="13990320" cy="6638079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9322649"/>
            <a:ext cx="36271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44B7D-901D-4D76-B55E-330BE6CDFB7C}" type="datetimeFigureOut">
              <a:rPr lang="en-US" smtClean="0"/>
              <a:t>8/9/2013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9322649"/>
            <a:ext cx="49225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9322649"/>
            <a:ext cx="36271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F5214-1352-40A2-8C30-5F7354EC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9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6304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02802"/>
            <a:ext cx="13990320" cy="16764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46961"/>
            <a:ext cx="13990320" cy="6638079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9322647"/>
            <a:ext cx="36271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fld id="{8566C16C-692C-4A23-9225-0EE43A0B400E}" type="datetime1">
              <a:rPr lang="en-US" smtClean="0">
                <a:solidFill>
                  <a:prstClr val="white"/>
                </a:solidFill>
              </a:rPr>
              <a:pPr/>
              <a:t>8/9/2013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9322647"/>
            <a:ext cx="49225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9322647"/>
            <a:ext cx="36271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fld id="{0213396C-164D-4D25-BC12-54C8C883F2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26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lvl1pPr algn="l" defTabSz="1463040" rtl="0" eaLnBrk="1" latinLnBrk="0" hangingPunct="1">
        <a:lnSpc>
          <a:spcPct val="70000"/>
        </a:lnSpc>
        <a:spcBef>
          <a:spcPct val="0"/>
        </a:spcBef>
        <a:buNone/>
        <a:defRPr lang="en-US" sz="6400" kern="1200" cap="all" dirty="0">
          <a:solidFill>
            <a:srgbClr val="FFFFFF"/>
          </a:solidFill>
          <a:latin typeface="Franklin Gothic Medium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bg1"/>
          </a:solidFill>
          <a:latin typeface="Georgia" pitchFamily="18" charset="0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bg1"/>
          </a:solidFill>
          <a:latin typeface="Georgia" pitchFamily="18" charset="0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bg1"/>
          </a:solidFill>
          <a:latin typeface="Georgia" pitchFamily="18" charset="0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bg1"/>
          </a:solidFill>
          <a:latin typeface="Georgia" pitchFamily="18" charset="0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bg1"/>
          </a:solidFill>
          <a:latin typeface="Georgia" pitchFamily="18" charset="0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9" Type="http://schemas.openxmlformats.org/officeDocument/2006/relationships/hyperlink" Target="http://images.google.com/imgres?imgurl=http://www.sciencealive.co.nz/sponsorship/sponsor%20images/bki.gif&amp;imgrefurl=http://www.sciencealive.co.nz/sponsorship/our%20sponsors.htm&amp;usg=__z5ZpqqhmZ1Xd6yHAXqKkyxcNiaA=&amp;h=291&amp;w=291&amp;sz=38&amp;hl=en&amp;start=5&amp;um=1&amp;tbnid=AEKeQAHSIS-__M:&amp;tbnh=115&amp;tbnw=115&amp;prev=/images?q=burger+king+logo&amp;um=1&amp;hl=en&amp;sa=G" TargetMode="External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hyperlink" Target="http://www.google.com/url?sa=i&amp;rct=j&amp;q=tesco&amp;source=images&amp;cd=&amp;cad=rja&amp;docid=vqSiiMD2dqCreM&amp;tbnid=_idszP3jqpzElM:&amp;ved=0CAUQjRw&amp;url=http://www.98fm.com/2013/category-news-sport/horsemeat-3/&amp;ei=PkoMUeybOOOU0QHgv4H4Ag&amp;bvm=bv.41867550,d.dmQ&amp;psig=AFQjCNFXkQoaMRlA_idOAYm4mOFxLinyIg&amp;ust=1359846332160092" TargetMode="External"/><Relationship Id="rId42" Type="http://schemas.openxmlformats.org/officeDocument/2006/relationships/image" Target="../media/image43.png"/><Relationship Id="rId47" Type="http://schemas.microsoft.com/office/2007/relationships/hdphoto" Target="../media/hdphoto2.wdp"/><Relationship Id="rId50" Type="http://schemas.openxmlformats.org/officeDocument/2006/relationships/image" Target="../media/image50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jpeg"/><Relationship Id="rId33" Type="http://schemas.openxmlformats.org/officeDocument/2006/relationships/image" Target="../media/image37.jpeg"/><Relationship Id="rId38" Type="http://schemas.openxmlformats.org/officeDocument/2006/relationships/image" Target="../media/image40.png"/><Relationship Id="rId46" Type="http://schemas.openxmlformats.org/officeDocument/2006/relationships/image" Target="../media/image47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hyperlink" Target="http://www.google.com/url?sa=i&amp;rct=j&amp;q=hasbro&amp;source=images&amp;cd=&amp;cad=rja&amp;docid=1eT1j6ADliIXSM&amp;tbnid=3B6DNypM0Luk3M:&amp;ved=0CAUQjRw&amp;url=http://comicrelated.com/news/13279/hasbro-nycc&amp;ei=sUcMUYH2K7Sv0AHXo4DICw&amp;bvm=bv.41867550,d.dmQ&amp;psig=AFQjCNEaUa3RutVKs-yrHilpt1YRr-Mp4w&amp;ust=1359845676057108" TargetMode="External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jpeg"/><Relationship Id="rId32" Type="http://schemas.openxmlformats.org/officeDocument/2006/relationships/hyperlink" Target="http://www.google.com/url?sa=i&amp;rct=j&amp;q=millercoors&amp;source=images&amp;cd=&amp;cad=rja&amp;docid=yEwZ0ry0vvXS3M&amp;tbnid=BQ0N_7lcKTiZlM:&amp;ved=0CAUQjRw&amp;url=http://bartasbrewtour.org/2011/07/13/finally-justice-hits-big-beer/millercoors/&amp;ei=HkoMUaKsFOKA0AGC7YGgDw&amp;bvm=bv.41867550,d.dmQ&amp;psig=AFQjCNF6YjuWuGgs_oI24EbJr2XE8gtlZA&amp;ust=1359846300019612" TargetMode="External"/><Relationship Id="rId37" Type="http://schemas.openxmlformats.org/officeDocument/2006/relationships/hyperlink" Target="http://www.google.com/url?sa=i&amp;rct=j&amp;q=american+airlines+logo&amp;source=images&amp;cd=&amp;cad=rja&amp;docid=JEUlGnrhs6jJFM&amp;tbnid=-7Ns3nUarbdOwM:&amp;ved=0CAUQjRw&amp;url=http://www.redesignrevolution.com/an-evolution-of-american-airlines-logos/&amp;ei=eiEQUa-iNur-0gG67ICwDA&amp;bvm=bv.41867550,d.dmQ&amp;psig=AFQjCNHalUQqKgr_mcRnBJQg9twZE_W-Dw&amp;ust=1360098033189989" TargetMode="External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39.jpeg"/><Relationship Id="rId49" Type="http://schemas.openxmlformats.org/officeDocument/2006/relationships/image" Target="../media/image49.jpe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6.png"/><Relationship Id="rId44" Type="http://schemas.openxmlformats.org/officeDocument/2006/relationships/image" Target="../media/image4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5.jpeg"/><Relationship Id="rId35" Type="http://schemas.openxmlformats.org/officeDocument/2006/relationships/image" Target="../media/image38.jpeg"/><Relationship Id="rId43" Type="http://schemas.openxmlformats.org/officeDocument/2006/relationships/image" Target="../media/image44.png"/><Relationship Id="rId48" Type="http://schemas.openxmlformats.org/officeDocument/2006/relationships/image" Target="../media/image48.png"/><Relationship Id="rId8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/>
          <p:cNvSpPr txBox="1"/>
          <p:nvPr/>
        </p:nvSpPr>
        <p:spPr>
          <a:xfrm rot="3002450">
            <a:off x="3534488" y="826284"/>
            <a:ext cx="3407407" cy="3335437"/>
          </a:xfrm>
          <a:prstGeom prst="rect">
            <a:avLst/>
          </a:prstGeom>
          <a:noFill/>
        </p:spPr>
        <p:txBody>
          <a:bodyPr wrap="none" lIns="91440" tIns="45720" rIns="91440" bIns="45720" rtlCol="0">
            <a:prstTxWarp prst="textArchUp">
              <a:avLst>
                <a:gd name="adj" fmla="val 10262966"/>
              </a:avLst>
            </a:prstTxWarp>
            <a:spAutoFit/>
          </a:bodyPr>
          <a:lstStyle/>
          <a:p>
            <a:pPr algn="ctr"/>
            <a:r>
              <a:rPr lang="en-GB" dirty="0">
                <a:latin typeface="Loved by the King" pitchFamily="2" charset="0"/>
              </a:rPr>
              <a:t>A scalable worldwide network</a:t>
            </a:r>
            <a:endParaRPr lang="en-GB" dirty="0">
              <a:latin typeface="Loved by the King" pitchFamily="2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1207" y="807474"/>
            <a:ext cx="2327881" cy="53860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dirty="0">
                <a:latin typeface="Loved by the King" pitchFamily="2" charset="0"/>
              </a:rPr>
              <a:t>Four core principles</a:t>
            </a:r>
            <a:endParaRPr lang="en-GB" dirty="0">
              <a:latin typeface="Loved by the King" pitchFamily="2" charset="0"/>
            </a:endParaRP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52196">
            <a:off x="589254" y="3926461"/>
            <a:ext cx="3393125" cy="286749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 rot="20843807">
            <a:off x="900969" y="4025391"/>
            <a:ext cx="2214877" cy="472138"/>
          </a:xfrm>
          <a:prstGeom prst="rect">
            <a:avLst/>
          </a:prstGeom>
          <a:noFill/>
        </p:spPr>
        <p:txBody>
          <a:bodyPr wrap="none" lIns="91440" tIns="45720" rIns="91440" bIns="4572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GB" dirty="0">
                <a:latin typeface="Loved by the King" pitchFamily="2" charset="0"/>
              </a:rPr>
              <a:t>The right capabilities</a:t>
            </a:r>
            <a:endParaRPr lang="en-GB" dirty="0">
              <a:latin typeface="Loved by the King" pitchFamily="2" charset="0"/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2" y="6955875"/>
            <a:ext cx="10429764" cy="3635925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 rot="283022">
            <a:off x="4256870" y="6847021"/>
            <a:ext cx="2523447" cy="53860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dirty="0">
                <a:latin typeface="Loved by the King" pitchFamily="2" charset="0"/>
              </a:rPr>
              <a:t>The right experience</a:t>
            </a:r>
            <a:endParaRPr lang="en-GB" dirty="0">
              <a:latin typeface="Loved by the King" pitchFamily="2" charset="0"/>
            </a:endParaRP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08" y="814150"/>
            <a:ext cx="3025623" cy="3816759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350" y="7281269"/>
            <a:ext cx="2232248" cy="1797198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249" y="6921054"/>
            <a:ext cx="4213440" cy="3410040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11740448" y="6758050"/>
            <a:ext cx="2175596" cy="53860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dirty="0">
                <a:latin typeface="Loved by the King" pitchFamily="2" charset="0"/>
              </a:rPr>
              <a:t>The right systems</a:t>
            </a:r>
            <a:endParaRPr lang="en-GB" dirty="0">
              <a:latin typeface="Loved by the King" pitchFamily="2" charset="0"/>
            </a:endParaRPr>
          </a:p>
        </p:txBody>
      </p:sp>
      <p:sp>
        <p:nvSpPr>
          <p:cNvPr id="171" name="Freeform 170"/>
          <p:cNvSpPr/>
          <p:nvPr/>
        </p:nvSpPr>
        <p:spPr>
          <a:xfrm>
            <a:off x="225733" y="4450008"/>
            <a:ext cx="4089180" cy="2796134"/>
          </a:xfrm>
          <a:custGeom>
            <a:avLst/>
            <a:gdLst>
              <a:gd name="connsiteX0" fmla="*/ 568740 w 4089180"/>
              <a:gd name="connsiteY0" fmla="*/ 0 h 2796134"/>
              <a:gd name="connsiteX1" fmla="*/ 65820 w 4089180"/>
              <a:gd name="connsiteY1" fmla="*/ 1143000 h 2796134"/>
              <a:gd name="connsiteX2" fmla="*/ 50580 w 4089180"/>
              <a:gd name="connsiteY2" fmla="*/ 2407920 h 2796134"/>
              <a:gd name="connsiteX3" fmla="*/ 477300 w 4089180"/>
              <a:gd name="connsiteY3" fmla="*/ 2788920 h 2796134"/>
              <a:gd name="connsiteX4" fmla="*/ 873540 w 4089180"/>
              <a:gd name="connsiteY4" fmla="*/ 2636520 h 2796134"/>
              <a:gd name="connsiteX5" fmla="*/ 1239300 w 4089180"/>
              <a:gd name="connsiteY5" fmla="*/ 2377440 h 2796134"/>
              <a:gd name="connsiteX6" fmla="*/ 1620300 w 4089180"/>
              <a:gd name="connsiteY6" fmla="*/ 2377440 h 2796134"/>
              <a:gd name="connsiteX7" fmla="*/ 1955580 w 4089180"/>
              <a:gd name="connsiteY7" fmla="*/ 2545080 h 2796134"/>
              <a:gd name="connsiteX8" fmla="*/ 2275620 w 4089180"/>
              <a:gd name="connsiteY8" fmla="*/ 2667000 h 2796134"/>
              <a:gd name="connsiteX9" fmla="*/ 2885220 w 4089180"/>
              <a:gd name="connsiteY9" fmla="*/ 2682240 h 2796134"/>
              <a:gd name="connsiteX10" fmla="*/ 3190020 w 4089180"/>
              <a:gd name="connsiteY10" fmla="*/ 2636520 h 2796134"/>
              <a:gd name="connsiteX11" fmla="*/ 3433860 w 4089180"/>
              <a:gd name="connsiteY11" fmla="*/ 2575560 h 2796134"/>
              <a:gd name="connsiteX12" fmla="*/ 3921540 w 4089180"/>
              <a:gd name="connsiteY12" fmla="*/ 2575560 h 2796134"/>
              <a:gd name="connsiteX13" fmla="*/ 4089180 w 4089180"/>
              <a:gd name="connsiteY13" fmla="*/ 2575560 h 279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89180" h="2796134">
                <a:moveTo>
                  <a:pt x="568740" y="0"/>
                </a:moveTo>
                <a:cubicBezTo>
                  <a:pt x="360460" y="370840"/>
                  <a:pt x="152180" y="741680"/>
                  <a:pt x="65820" y="1143000"/>
                </a:cubicBezTo>
                <a:cubicBezTo>
                  <a:pt x="-20540" y="1544320"/>
                  <a:pt x="-18000" y="2133600"/>
                  <a:pt x="50580" y="2407920"/>
                </a:cubicBezTo>
                <a:cubicBezTo>
                  <a:pt x="119160" y="2682240"/>
                  <a:pt x="340140" y="2750820"/>
                  <a:pt x="477300" y="2788920"/>
                </a:cubicBezTo>
                <a:cubicBezTo>
                  <a:pt x="614460" y="2827020"/>
                  <a:pt x="746540" y="2705100"/>
                  <a:pt x="873540" y="2636520"/>
                </a:cubicBezTo>
                <a:cubicBezTo>
                  <a:pt x="1000540" y="2567940"/>
                  <a:pt x="1114840" y="2420620"/>
                  <a:pt x="1239300" y="2377440"/>
                </a:cubicBezTo>
                <a:cubicBezTo>
                  <a:pt x="1363760" y="2334260"/>
                  <a:pt x="1500920" y="2349500"/>
                  <a:pt x="1620300" y="2377440"/>
                </a:cubicBezTo>
                <a:cubicBezTo>
                  <a:pt x="1739680" y="2405380"/>
                  <a:pt x="1846360" y="2496820"/>
                  <a:pt x="1955580" y="2545080"/>
                </a:cubicBezTo>
                <a:cubicBezTo>
                  <a:pt x="2064800" y="2593340"/>
                  <a:pt x="2120680" y="2644140"/>
                  <a:pt x="2275620" y="2667000"/>
                </a:cubicBezTo>
                <a:cubicBezTo>
                  <a:pt x="2430560" y="2689860"/>
                  <a:pt x="2732820" y="2687320"/>
                  <a:pt x="2885220" y="2682240"/>
                </a:cubicBezTo>
                <a:cubicBezTo>
                  <a:pt x="3037620" y="2677160"/>
                  <a:pt x="3098580" y="2654300"/>
                  <a:pt x="3190020" y="2636520"/>
                </a:cubicBezTo>
                <a:cubicBezTo>
                  <a:pt x="3281460" y="2618740"/>
                  <a:pt x="3311940" y="2585720"/>
                  <a:pt x="3433860" y="2575560"/>
                </a:cubicBezTo>
                <a:cubicBezTo>
                  <a:pt x="3555780" y="2565400"/>
                  <a:pt x="3921540" y="2575560"/>
                  <a:pt x="3921540" y="2575560"/>
                </a:cubicBezTo>
                <a:lnTo>
                  <a:pt x="4089180" y="2575560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latin typeface="Loved by the King" pitchFamily="2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 rot="21237442">
            <a:off x="11294813" y="807473"/>
            <a:ext cx="3066865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GB" dirty="0">
                <a:latin typeface="Loved by the King" pitchFamily="2" charset="0"/>
              </a:rPr>
              <a:t>Building toward the future</a:t>
            </a:r>
            <a:endParaRPr lang="en-GB" dirty="0">
              <a:latin typeface="Loved by the King" pitchFamily="2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 rot="2397242">
            <a:off x="8021599" y="3219595"/>
            <a:ext cx="3906839" cy="53860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dirty="0">
                <a:latin typeface="Loved by the King" pitchFamily="2" charset="0"/>
              </a:rPr>
              <a:t>Supported by a powerful network</a:t>
            </a:r>
            <a:endParaRPr lang="en-GB" dirty="0">
              <a:latin typeface="Loved by the King" pitchFamily="2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700413" y="4531004"/>
            <a:ext cx="665567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Loved by the King" pitchFamily="2" charset="0"/>
              </a:rPr>
              <a:t>DIGITAL</a:t>
            </a:r>
            <a:endParaRPr lang="en-GB" sz="1600" dirty="0">
              <a:solidFill>
                <a:schemeClr val="accent2"/>
              </a:solidFill>
              <a:latin typeface="Loved by the King" pitchFamily="2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 rot="1351674">
            <a:off x="2709187" y="4304835"/>
            <a:ext cx="861133" cy="29238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sz="1300" dirty="0">
                <a:solidFill>
                  <a:schemeClr val="bg1">
                    <a:lumMod val="50000"/>
                  </a:schemeClr>
                </a:solidFill>
                <a:latin typeface="Loved by the King" pitchFamily="2" charset="0"/>
              </a:rPr>
              <a:t>INVESTMENT</a:t>
            </a:r>
            <a:endParaRPr lang="en-GB" sz="1300" dirty="0">
              <a:solidFill>
                <a:schemeClr val="bg1">
                  <a:lumMod val="50000"/>
                </a:schemeClr>
              </a:solidFill>
              <a:latin typeface="Loved by the King" pitchFamily="2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588350" y="5531591"/>
            <a:ext cx="763351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latin typeface="Loved by the King" pitchFamily="2" charset="0"/>
              </a:rPr>
              <a:t>MEDIA</a:t>
            </a:r>
          </a:p>
          <a:p>
            <a:pPr algn="ctr"/>
            <a:r>
              <a:rPr lang="en-GB" sz="1400" dirty="0">
                <a:solidFill>
                  <a:schemeClr val="tx2"/>
                </a:solidFill>
                <a:latin typeface="Loved by the King" pitchFamily="2" charset="0"/>
              </a:rPr>
              <a:t>PLANNING</a:t>
            </a:r>
            <a:endParaRPr lang="en-GB" sz="1400" dirty="0">
              <a:solidFill>
                <a:schemeClr val="tx2"/>
              </a:solidFill>
              <a:latin typeface="Loved by the King" pitchFamily="2" charset="0"/>
            </a:endParaRP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40" y="2913417"/>
            <a:ext cx="4915200" cy="4750121"/>
          </a:xfrm>
          <a:prstGeom prst="rect">
            <a:avLst/>
          </a:prstGeom>
        </p:spPr>
      </p:pic>
      <p:sp>
        <p:nvSpPr>
          <p:cNvPr id="180" name="Freeform 179"/>
          <p:cNvSpPr/>
          <p:nvPr/>
        </p:nvSpPr>
        <p:spPr>
          <a:xfrm rot="427129">
            <a:off x="14384024" y="841600"/>
            <a:ext cx="4437376" cy="420534"/>
          </a:xfrm>
          <a:custGeom>
            <a:avLst/>
            <a:gdLst>
              <a:gd name="connsiteX0" fmla="*/ 0 w 1112108"/>
              <a:gd name="connsiteY0" fmla="*/ 210065 h 210065"/>
              <a:gd name="connsiteX1" fmla="*/ 518984 w 1112108"/>
              <a:gd name="connsiteY1" fmla="*/ 49427 h 210065"/>
              <a:gd name="connsiteX2" fmla="*/ 1112108 w 1112108"/>
              <a:gd name="connsiteY2" fmla="*/ 0 h 2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108" h="210065">
                <a:moveTo>
                  <a:pt x="0" y="210065"/>
                </a:moveTo>
                <a:cubicBezTo>
                  <a:pt x="166816" y="147251"/>
                  <a:pt x="333633" y="84438"/>
                  <a:pt x="518984" y="49427"/>
                </a:cubicBezTo>
                <a:cubicBezTo>
                  <a:pt x="704335" y="14416"/>
                  <a:pt x="908221" y="7208"/>
                  <a:pt x="1112108" y="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latin typeface="Loved by the King" pitchFamily="2" charset="0"/>
            </a:endParaRPr>
          </a:p>
        </p:txBody>
      </p:sp>
      <p:sp>
        <p:nvSpPr>
          <p:cNvPr id="181" name="Freeform 180"/>
          <p:cNvSpPr/>
          <p:nvPr/>
        </p:nvSpPr>
        <p:spPr>
          <a:xfrm rot="464656">
            <a:off x="-2859" y="635973"/>
            <a:ext cx="615621" cy="360439"/>
          </a:xfrm>
          <a:custGeom>
            <a:avLst/>
            <a:gdLst>
              <a:gd name="connsiteX0" fmla="*/ 1053547 w 1053547"/>
              <a:gd name="connsiteY0" fmla="*/ 258418 h 283284"/>
              <a:gd name="connsiteX1" fmla="*/ 516834 w 1053547"/>
              <a:gd name="connsiteY1" fmla="*/ 258418 h 283284"/>
              <a:gd name="connsiteX2" fmla="*/ 0 w 1053547"/>
              <a:gd name="connsiteY2" fmla="*/ 0 h 28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3547" h="283284">
                <a:moveTo>
                  <a:pt x="1053547" y="258418"/>
                </a:moveTo>
                <a:cubicBezTo>
                  <a:pt x="872986" y="279953"/>
                  <a:pt x="692425" y="301488"/>
                  <a:pt x="516834" y="258418"/>
                </a:cubicBezTo>
                <a:cubicBezTo>
                  <a:pt x="341243" y="215348"/>
                  <a:pt x="170621" y="107674"/>
                  <a:pt x="0" y="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latin typeface="Loved by the King" pitchFamily="2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 rot="20933274">
            <a:off x="802750" y="5061579"/>
            <a:ext cx="713657" cy="29238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sz="1300" dirty="0">
                <a:solidFill>
                  <a:schemeClr val="accent4"/>
                </a:solidFill>
                <a:latin typeface="Loved by the King" pitchFamily="2" charset="0"/>
              </a:rPr>
              <a:t>STRATEGY</a:t>
            </a:r>
            <a:endParaRPr lang="en-GB" sz="1300" dirty="0">
              <a:solidFill>
                <a:schemeClr val="accent4"/>
              </a:solidFill>
              <a:latin typeface="Loved by the King" pitchFamily="2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 rot="543823">
            <a:off x="690000" y="6109003"/>
            <a:ext cx="833883" cy="29238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sz="1300" dirty="0">
                <a:solidFill>
                  <a:schemeClr val="accent5"/>
                </a:solidFill>
                <a:latin typeface="Loved by the King" pitchFamily="2" charset="0"/>
              </a:rPr>
              <a:t>INNOVATION</a:t>
            </a:r>
            <a:endParaRPr lang="en-GB" sz="1300" dirty="0">
              <a:solidFill>
                <a:schemeClr val="accent5"/>
              </a:solidFill>
              <a:latin typeface="Loved by the King" pitchFamily="2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665654" y="5406878"/>
            <a:ext cx="676787" cy="2616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sz="1100" dirty="0">
                <a:solidFill>
                  <a:srgbClr val="002060"/>
                </a:solidFill>
                <a:latin typeface="Loved by the King" pitchFamily="2" charset="0"/>
              </a:rPr>
              <a:t>ANALYTICS</a:t>
            </a:r>
            <a:endParaRPr lang="en-GB" sz="1100" dirty="0">
              <a:solidFill>
                <a:srgbClr val="002060"/>
              </a:solidFill>
              <a:latin typeface="Loved by the King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2500587" y="6255195"/>
            <a:ext cx="582211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3"/>
                </a:solidFill>
                <a:latin typeface="Loved by the King" pitchFamily="2" charset="0"/>
              </a:rPr>
              <a:t>SOCIAL</a:t>
            </a:r>
            <a:endParaRPr lang="en-GB" sz="1400" dirty="0">
              <a:solidFill>
                <a:schemeClr val="accent3"/>
              </a:solidFill>
              <a:latin typeface="Loved by the King" pitchFamily="2" charset="0"/>
            </a:endParaRPr>
          </a:p>
        </p:txBody>
      </p:sp>
      <p:sp>
        <p:nvSpPr>
          <p:cNvPr id="192" name="Content Placeholder 1"/>
          <p:cNvSpPr txBox="1">
            <a:spLocks/>
          </p:cNvSpPr>
          <p:nvPr/>
        </p:nvSpPr>
        <p:spPr bwMode="auto">
          <a:xfrm rot="21403016">
            <a:off x="7148245" y="5375273"/>
            <a:ext cx="419999" cy="1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Mobile</a:t>
            </a:r>
          </a:p>
        </p:txBody>
      </p:sp>
      <p:sp>
        <p:nvSpPr>
          <p:cNvPr id="193" name="Content Placeholder 1"/>
          <p:cNvSpPr txBox="1">
            <a:spLocks/>
          </p:cNvSpPr>
          <p:nvPr/>
        </p:nvSpPr>
        <p:spPr bwMode="auto">
          <a:xfrm rot="21403016">
            <a:off x="9324413" y="5241295"/>
            <a:ext cx="419999" cy="1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Search</a:t>
            </a:r>
          </a:p>
        </p:txBody>
      </p:sp>
      <p:sp>
        <p:nvSpPr>
          <p:cNvPr id="194" name="Content Placeholder 1"/>
          <p:cNvSpPr txBox="1">
            <a:spLocks/>
          </p:cNvSpPr>
          <p:nvPr/>
        </p:nvSpPr>
        <p:spPr bwMode="auto">
          <a:xfrm rot="21403016">
            <a:off x="7181749" y="5849406"/>
            <a:ext cx="335369" cy="1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Direct</a:t>
            </a:r>
          </a:p>
        </p:txBody>
      </p:sp>
      <p:sp>
        <p:nvSpPr>
          <p:cNvPr id="195" name="Content Placeholder 1"/>
          <p:cNvSpPr txBox="1">
            <a:spLocks/>
          </p:cNvSpPr>
          <p:nvPr/>
        </p:nvSpPr>
        <p:spPr bwMode="auto">
          <a:xfrm rot="21403016">
            <a:off x="8139946" y="5791524"/>
            <a:ext cx="279244" cy="12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Retail</a:t>
            </a:r>
          </a:p>
        </p:txBody>
      </p:sp>
      <p:sp>
        <p:nvSpPr>
          <p:cNvPr id="196" name="Content Placeholder 1"/>
          <p:cNvSpPr txBox="1">
            <a:spLocks/>
          </p:cNvSpPr>
          <p:nvPr/>
        </p:nvSpPr>
        <p:spPr bwMode="auto">
          <a:xfrm rot="21403016">
            <a:off x="7743405" y="6262390"/>
            <a:ext cx="839996" cy="1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Multicultural</a:t>
            </a:r>
          </a:p>
        </p:txBody>
      </p:sp>
      <p:sp>
        <p:nvSpPr>
          <p:cNvPr id="198" name="Content Placeholder 1"/>
          <p:cNvSpPr txBox="1">
            <a:spLocks/>
          </p:cNvSpPr>
          <p:nvPr/>
        </p:nvSpPr>
        <p:spPr bwMode="auto">
          <a:xfrm rot="21403016">
            <a:off x="7658803" y="5323123"/>
            <a:ext cx="839996" cy="1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Digital Ad Network</a:t>
            </a:r>
          </a:p>
        </p:txBody>
      </p:sp>
      <p:sp>
        <p:nvSpPr>
          <p:cNvPr id="199" name="Content Placeholder 1"/>
          <p:cNvSpPr txBox="1">
            <a:spLocks/>
          </p:cNvSpPr>
          <p:nvPr/>
        </p:nvSpPr>
        <p:spPr bwMode="auto">
          <a:xfrm rot="21403016">
            <a:off x="7209775" y="6327721"/>
            <a:ext cx="283567" cy="1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Social</a:t>
            </a:r>
          </a:p>
        </p:txBody>
      </p:sp>
      <p:sp>
        <p:nvSpPr>
          <p:cNvPr id="200" name="Content Placeholder 1"/>
          <p:cNvSpPr txBox="1">
            <a:spLocks/>
          </p:cNvSpPr>
          <p:nvPr/>
        </p:nvSpPr>
        <p:spPr bwMode="auto">
          <a:xfrm rot="21403016">
            <a:off x="8543733" y="5757394"/>
            <a:ext cx="811845" cy="1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Branded Content</a:t>
            </a:r>
          </a:p>
        </p:txBody>
      </p:sp>
      <p:sp>
        <p:nvSpPr>
          <p:cNvPr id="201" name="Content Placeholder 1"/>
          <p:cNvSpPr txBox="1">
            <a:spLocks/>
          </p:cNvSpPr>
          <p:nvPr/>
        </p:nvSpPr>
        <p:spPr bwMode="auto">
          <a:xfrm rot="21403016">
            <a:off x="8645799" y="5283547"/>
            <a:ext cx="538288" cy="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Intelligence</a:t>
            </a:r>
          </a:p>
        </p:txBody>
      </p:sp>
      <p:sp>
        <p:nvSpPr>
          <p:cNvPr id="202" name="Content Placeholder 1"/>
          <p:cNvSpPr txBox="1">
            <a:spLocks/>
          </p:cNvSpPr>
          <p:nvPr/>
        </p:nvSpPr>
        <p:spPr bwMode="auto">
          <a:xfrm rot="21403016">
            <a:off x="7561332" y="5818422"/>
            <a:ext cx="458986" cy="11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Innovation</a:t>
            </a:r>
          </a:p>
        </p:txBody>
      </p:sp>
      <p:sp>
        <p:nvSpPr>
          <p:cNvPr id="203" name="Content Placeholder 1"/>
          <p:cNvSpPr txBox="1">
            <a:spLocks/>
          </p:cNvSpPr>
          <p:nvPr/>
        </p:nvSpPr>
        <p:spPr bwMode="auto">
          <a:xfrm rot="21403016">
            <a:off x="9403887" y="5714062"/>
            <a:ext cx="333430" cy="1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Barter</a:t>
            </a:r>
          </a:p>
        </p:txBody>
      </p:sp>
      <p:sp>
        <p:nvSpPr>
          <p:cNvPr id="205" name="Line 2"/>
          <p:cNvSpPr>
            <a:spLocks noChangeShapeType="1"/>
          </p:cNvSpPr>
          <p:nvPr/>
        </p:nvSpPr>
        <p:spPr bwMode="auto">
          <a:xfrm rot="10603016" flipH="1">
            <a:off x="7172506" y="4952481"/>
            <a:ext cx="2529212" cy="6857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en-US" dirty="0">
              <a:solidFill>
                <a:schemeClr val="accent3"/>
              </a:solidFill>
              <a:latin typeface="Loved by the King" pitchFamily="2" charset="0"/>
            </a:endParaRPr>
          </a:p>
        </p:txBody>
      </p:sp>
      <p:pic>
        <p:nvPicPr>
          <p:cNvPr id="206" name="Picture 205" descr="Mediabrands-logo-NEW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016">
            <a:off x="8365371" y="3814177"/>
            <a:ext cx="798934" cy="967557"/>
          </a:xfrm>
          <a:prstGeom prst="rect">
            <a:avLst/>
          </a:prstGeom>
        </p:spPr>
      </p:pic>
      <p:sp>
        <p:nvSpPr>
          <p:cNvPr id="211" name="Content Placeholder 1"/>
          <p:cNvSpPr txBox="1">
            <a:spLocks/>
          </p:cNvSpPr>
          <p:nvPr/>
        </p:nvSpPr>
        <p:spPr bwMode="auto">
          <a:xfrm rot="21403016">
            <a:off x="8392424" y="6224523"/>
            <a:ext cx="907140" cy="12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>
                <a:latin typeface="Loved by the King" pitchFamily="2" charset="0"/>
              </a:rPr>
              <a:t>Emerging/Technology</a:t>
            </a:r>
            <a:endParaRPr lang="en-US" sz="1100" dirty="0">
              <a:latin typeface="Loved by the King" pitchFamily="2" charset="0"/>
            </a:endParaRPr>
          </a:p>
        </p:txBody>
      </p:sp>
      <p:sp>
        <p:nvSpPr>
          <p:cNvPr id="213" name="Content Placeholder 1"/>
          <p:cNvSpPr txBox="1">
            <a:spLocks/>
          </p:cNvSpPr>
          <p:nvPr/>
        </p:nvSpPr>
        <p:spPr bwMode="auto">
          <a:xfrm rot="21403016">
            <a:off x="9398770" y="6164584"/>
            <a:ext cx="451784" cy="1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c="http://schemas.openxmlformats.org/markup-compatibility/2006" xmlns:mv="urn:schemas-microsoft-com:mac:vml"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9295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58991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988502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38709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1785681" indent="-199295" algn="l" rtl="0" fontAlgn="base">
              <a:lnSpc>
                <a:spcPct val="10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072665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2359650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2646634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933619" indent="-199295" algn="l" rtl="0" fontAlgn="base">
              <a:lnSpc>
                <a:spcPct val="90000"/>
              </a:lnSpc>
              <a:spcBef>
                <a:spcPts val="1381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Georgia" charset="0"/>
              <a:buChar char="+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indent="0" defTabSz="457200">
              <a:buNone/>
            </a:pPr>
            <a:r>
              <a:rPr lang="en-US" sz="1100" dirty="0" err="1">
                <a:latin typeface="Loved by the King" pitchFamily="2" charset="0"/>
              </a:rPr>
              <a:t>Thinktank</a:t>
            </a:r>
            <a:endParaRPr lang="en-US" sz="1100" dirty="0">
              <a:latin typeface="Loved by the King" pitchFamily="2" charset="0"/>
            </a:endParaRPr>
          </a:p>
        </p:txBody>
      </p:sp>
      <p:pic>
        <p:nvPicPr>
          <p:cNvPr id="224" name="Picture 2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582" y="7189823"/>
            <a:ext cx="1005897" cy="252867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899" y="8869842"/>
            <a:ext cx="1053968" cy="345448"/>
          </a:xfrm>
          <a:prstGeom prst="rect">
            <a:avLst/>
          </a:prstGeom>
        </p:spPr>
      </p:pic>
      <p:sp>
        <p:nvSpPr>
          <p:cNvPr id="226" name="Freeform 225"/>
          <p:cNvSpPr/>
          <p:nvPr/>
        </p:nvSpPr>
        <p:spPr>
          <a:xfrm>
            <a:off x="6733107" y="7009471"/>
            <a:ext cx="5054885" cy="296581"/>
          </a:xfrm>
          <a:custGeom>
            <a:avLst/>
            <a:gdLst>
              <a:gd name="connsiteX0" fmla="*/ 0 w 5054886"/>
              <a:gd name="connsiteY0" fmla="*/ 195209 h 296580"/>
              <a:gd name="connsiteX1" fmla="*/ 2445250 w 5054886"/>
              <a:gd name="connsiteY1" fmla="*/ 287676 h 296580"/>
              <a:gd name="connsiteX2" fmla="*/ 5054886 w 5054886"/>
              <a:gd name="connsiteY2" fmla="*/ 0 h 29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4886" h="296580">
                <a:moveTo>
                  <a:pt x="0" y="195209"/>
                </a:moveTo>
                <a:cubicBezTo>
                  <a:pt x="801384" y="257710"/>
                  <a:pt x="1602769" y="320211"/>
                  <a:pt x="2445250" y="287676"/>
                </a:cubicBezTo>
                <a:cubicBezTo>
                  <a:pt x="3287731" y="255141"/>
                  <a:pt x="4171308" y="127570"/>
                  <a:pt x="5054886" y="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latin typeface="Loved by the King" pitchFamily="2" charset="0"/>
            </a:endParaRPr>
          </a:p>
        </p:txBody>
      </p:sp>
      <p:sp>
        <p:nvSpPr>
          <p:cNvPr id="227" name="Freeform 226"/>
          <p:cNvSpPr/>
          <p:nvPr/>
        </p:nvSpPr>
        <p:spPr>
          <a:xfrm>
            <a:off x="11438672" y="4759430"/>
            <a:ext cx="2941219" cy="2208944"/>
          </a:xfrm>
          <a:custGeom>
            <a:avLst/>
            <a:gdLst>
              <a:gd name="connsiteX0" fmla="*/ 2424701 w 2941219"/>
              <a:gd name="connsiteY0" fmla="*/ 2208944 h 2208944"/>
              <a:gd name="connsiteX1" fmla="*/ 2856216 w 2941219"/>
              <a:gd name="connsiteY1" fmla="*/ 2075380 h 2208944"/>
              <a:gd name="connsiteX2" fmla="*/ 2907587 w 2941219"/>
              <a:gd name="connsiteY2" fmla="*/ 1715785 h 2208944"/>
              <a:gd name="connsiteX3" fmla="*/ 2465798 w 2941219"/>
              <a:gd name="connsiteY3" fmla="*/ 1592495 h 2208944"/>
              <a:gd name="connsiteX4" fmla="*/ 1243173 w 2941219"/>
              <a:gd name="connsiteY4" fmla="*/ 1551398 h 2208944"/>
              <a:gd name="connsiteX5" fmla="*/ 400692 w 2941219"/>
              <a:gd name="connsiteY5" fmla="*/ 1058239 h 2208944"/>
              <a:gd name="connsiteX6" fmla="*/ 0 w 2941219"/>
              <a:gd name="connsiteY6" fmla="*/ 0 h 220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1219" h="2208944">
                <a:moveTo>
                  <a:pt x="2424701" y="2208944"/>
                </a:moveTo>
                <a:cubicBezTo>
                  <a:pt x="2600218" y="2183258"/>
                  <a:pt x="2775735" y="2157573"/>
                  <a:pt x="2856216" y="2075380"/>
                </a:cubicBezTo>
                <a:cubicBezTo>
                  <a:pt x="2936697" y="1993187"/>
                  <a:pt x="2972657" y="1796266"/>
                  <a:pt x="2907587" y="1715785"/>
                </a:cubicBezTo>
                <a:cubicBezTo>
                  <a:pt x="2842517" y="1635304"/>
                  <a:pt x="2743200" y="1619893"/>
                  <a:pt x="2465798" y="1592495"/>
                </a:cubicBezTo>
                <a:cubicBezTo>
                  <a:pt x="2188396" y="1565097"/>
                  <a:pt x="1587357" y="1640441"/>
                  <a:pt x="1243173" y="1551398"/>
                </a:cubicBezTo>
                <a:cubicBezTo>
                  <a:pt x="898989" y="1462355"/>
                  <a:pt x="607888" y="1316805"/>
                  <a:pt x="400692" y="1058239"/>
                </a:cubicBezTo>
                <a:cubicBezTo>
                  <a:pt x="193496" y="799673"/>
                  <a:pt x="96748" y="399836"/>
                  <a:pt x="0" y="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latin typeface="Loved by the King" pitchFamily="2" charset="0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8444715" y="714075"/>
            <a:ext cx="2832117" cy="1434692"/>
          </a:xfrm>
          <a:custGeom>
            <a:avLst/>
            <a:gdLst>
              <a:gd name="connsiteX0" fmla="*/ 58437 w 2832117"/>
              <a:gd name="connsiteY0" fmla="*/ 1434692 h 1434692"/>
              <a:gd name="connsiteX1" fmla="*/ 27957 w 2832117"/>
              <a:gd name="connsiteY1" fmla="*/ 535532 h 1434692"/>
              <a:gd name="connsiteX2" fmla="*/ 408957 w 2832117"/>
              <a:gd name="connsiteY2" fmla="*/ 47852 h 1434692"/>
              <a:gd name="connsiteX3" fmla="*/ 1567197 w 2832117"/>
              <a:gd name="connsiteY3" fmla="*/ 63092 h 1434692"/>
              <a:gd name="connsiteX4" fmla="*/ 2832117 w 2832117"/>
              <a:gd name="connsiteY4" fmla="*/ 444092 h 143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2117" h="1434692">
                <a:moveTo>
                  <a:pt x="58437" y="1434692"/>
                </a:moveTo>
                <a:cubicBezTo>
                  <a:pt x="13987" y="1100682"/>
                  <a:pt x="-30463" y="766672"/>
                  <a:pt x="27957" y="535532"/>
                </a:cubicBezTo>
                <a:cubicBezTo>
                  <a:pt x="86377" y="304392"/>
                  <a:pt x="152417" y="126592"/>
                  <a:pt x="408957" y="47852"/>
                </a:cubicBezTo>
                <a:cubicBezTo>
                  <a:pt x="665497" y="-30888"/>
                  <a:pt x="1163337" y="-2948"/>
                  <a:pt x="1567197" y="63092"/>
                </a:cubicBezTo>
                <a:cubicBezTo>
                  <a:pt x="1971057" y="129132"/>
                  <a:pt x="2401587" y="286612"/>
                  <a:pt x="2832117" y="444092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latin typeface="Loved by the King" pitchFamily="2" charset="0"/>
            </a:endParaRPr>
          </a:p>
        </p:txBody>
      </p:sp>
      <p:sp>
        <p:nvSpPr>
          <p:cNvPr id="229" name="Freeform 228"/>
          <p:cNvSpPr/>
          <p:nvPr/>
        </p:nvSpPr>
        <p:spPr>
          <a:xfrm>
            <a:off x="2765999" y="646953"/>
            <a:ext cx="2128035" cy="389294"/>
          </a:xfrm>
          <a:custGeom>
            <a:avLst/>
            <a:gdLst>
              <a:gd name="connsiteX0" fmla="*/ 0 w 2514600"/>
              <a:gd name="connsiteY0" fmla="*/ 389295 h 389295"/>
              <a:gd name="connsiteX1" fmla="*/ 1066800 w 2514600"/>
              <a:gd name="connsiteY1" fmla="*/ 313095 h 389295"/>
              <a:gd name="connsiteX2" fmla="*/ 1920240 w 2514600"/>
              <a:gd name="connsiteY2" fmla="*/ 38775 h 389295"/>
              <a:gd name="connsiteX3" fmla="*/ 2514600 w 2514600"/>
              <a:gd name="connsiteY3" fmla="*/ 8295 h 38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389295">
                <a:moveTo>
                  <a:pt x="0" y="389295"/>
                </a:moveTo>
                <a:cubicBezTo>
                  <a:pt x="373380" y="380405"/>
                  <a:pt x="746760" y="371515"/>
                  <a:pt x="1066800" y="313095"/>
                </a:cubicBezTo>
                <a:cubicBezTo>
                  <a:pt x="1386840" y="254675"/>
                  <a:pt x="1678940" y="89575"/>
                  <a:pt x="1920240" y="38775"/>
                </a:cubicBezTo>
                <a:cubicBezTo>
                  <a:pt x="2161540" y="-12025"/>
                  <a:pt x="2338070" y="-1865"/>
                  <a:pt x="2514600" y="8295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latin typeface="Loved by the King" pitchFamily="2" charset="0"/>
            </a:endParaRPr>
          </a:p>
        </p:txBody>
      </p:sp>
      <p:sp>
        <p:nvSpPr>
          <p:cNvPr id="230" name="Freeform 229"/>
          <p:cNvSpPr/>
          <p:nvPr/>
        </p:nvSpPr>
        <p:spPr>
          <a:xfrm>
            <a:off x="3263353" y="3078408"/>
            <a:ext cx="3688080" cy="2272420"/>
          </a:xfrm>
          <a:custGeom>
            <a:avLst/>
            <a:gdLst>
              <a:gd name="connsiteX0" fmla="*/ 3688080 w 3688080"/>
              <a:gd name="connsiteY0" fmla="*/ 0 h 2272420"/>
              <a:gd name="connsiteX1" fmla="*/ 2895600 w 3688080"/>
              <a:gd name="connsiteY1" fmla="*/ 1844040 h 2272420"/>
              <a:gd name="connsiteX2" fmla="*/ 1737360 w 3688080"/>
              <a:gd name="connsiteY2" fmla="*/ 2255520 h 2272420"/>
              <a:gd name="connsiteX3" fmla="*/ 807720 w 3688080"/>
              <a:gd name="connsiteY3" fmla="*/ 1478280 h 2272420"/>
              <a:gd name="connsiteX4" fmla="*/ 320040 w 3688080"/>
              <a:gd name="connsiteY4" fmla="*/ 990600 h 2272420"/>
              <a:gd name="connsiteX5" fmla="*/ 0 w 3688080"/>
              <a:gd name="connsiteY5" fmla="*/ 853440 h 227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8080" h="2272420">
                <a:moveTo>
                  <a:pt x="3688080" y="0"/>
                </a:moveTo>
                <a:cubicBezTo>
                  <a:pt x="3454400" y="734060"/>
                  <a:pt x="3220720" y="1468120"/>
                  <a:pt x="2895600" y="1844040"/>
                </a:cubicBezTo>
                <a:cubicBezTo>
                  <a:pt x="2570480" y="2219960"/>
                  <a:pt x="2085340" y="2316480"/>
                  <a:pt x="1737360" y="2255520"/>
                </a:cubicBezTo>
                <a:cubicBezTo>
                  <a:pt x="1389380" y="2194560"/>
                  <a:pt x="1043940" y="1689100"/>
                  <a:pt x="807720" y="1478280"/>
                </a:cubicBezTo>
                <a:cubicBezTo>
                  <a:pt x="571500" y="1267460"/>
                  <a:pt x="454660" y="1094740"/>
                  <a:pt x="320040" y="990600"/>
                </a:cubicBezTo>
                <a:cubicBezTo>
                  <a:pt x="185420" y="886460"/>
                  <a:pt x="92710" y="869950"/>
                  <a:pt x="0" y="8534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latin typeface="Loved by the King" pitchFamily="2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538662" y="1649046"/>
            <a:ext cx="1547218" cy="41549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100" dirty="0"/>
              <a:t>6500 people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4316542" y="2174408"/>
            <a:ext cx="1533881" cy="41549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100" dirty="0"/>
              <a:t>127 markets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4409431" y="2912065"/>
            <a:ext cx="1329210" cy="41549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100" dirty="0"/>
              <a:t>$35 billion</a:t>
            </a:r>
          </a:p>
        </p:txBody>
      </p:sp>
      <p:pic>
        <p:nvPicPr>
          <p:cNvPr id="286" name="Picture 285" descr="L'Oreal-Logo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22" y="9583517"/>
            <a:ext cx="889221" cy="250272"/>
          </a:xfrm>
          <a:prstGeom prst="rect">
            <a:avLst/>
          </a:prstGeom>
        </p:spPr>
      </p:pic>
      <p:pic>
        <p:nvPicPr>
          <p:cNvPr id="287" name="Picture 286" descr="Coca-Cola-Logo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96" y="9247001"/>
            <a:ext cx="869237" cy="289593"/>
          </a:xfrm>
          <a:prstGeom prst="rect">
            <a:avLst/>
          </a:prstGeom>
        </p:spPr>
      </p:pic>
      <p:pic>
        <p:nvPicPr>
          <p:cNvPr id="288" name="Picture 287" descr="Chrysler-Group-logo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34" y="7647259"/>
            <a:ext cx="829274" cy="454857"/>
          </a:xfrm>
          <a:prstGeom prst="rect">
            <a:avLst/>
          </a:prstGeom>
        </p:spPr>
      </p:pic>
      <p:pic>
        <p:nvPicPr>
          <p:cNvPr id="289" name="Picture 288" descr="Six-Flags-logo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96" y="8412607"/>
            <a:ext cx="849255" cy="464358"/>
          </a:xfrm>
          <a:prstGeom prst="rect">
            <a:avLst/>
          </a:prstGeom>
        </p:spPr>
      </p:pic>
      <p:pic>
        <p:nvPicPr>
          <p:cNvPr id="290" name="Picture 289" descr="Sony-Logo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80" y="8036065"/>
            <a:ext cx="829274" cy="143804"/>
          </a:xfrm>
          <a:prstGeom prst="rect">
            <a:avLst/>
          </a:prstGeom>
        </p:spPr>
      </p:pic>
      <p:pic>
        <p:nvPicPr>
          <p:cNvPr id="291" name="Picture 290" descr="Hyundai-logo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31" y="8499222"/>
            <a:ext cx="579489" cy="418041"/>
          </a:xfrm>
          <a:prstGeom prst="rect">
            <a:avLst/>
          </a:prstGeom>
        </p:spPr>
      </p:pic>
      <p:pic>
        <p:nvPicPr>
          <p:cNvPr id="292" name="Picture 291" descr="Kia-logo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46" y="9198127"/>
            <a:ext cx="749343" cy="385392"/>
          </a:xfrm>
          <a:prstGeom prst="rect">
            <a:avLst/>
          </a:prstGeom>
        </p:spPr>
      </p:pic>
      <p:pic>
        <p:nvPicPr>
          <p:cNvPr id="295" name="Picture 294" descr="Exxon-Mobil-Logo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32" y="8543902"/>
            <a:ext cx="889221" cy="164341"/>
          </a:xfrm>
          <a:prstGeom prst="rect">
            <a:avLst/>
          </a:prstGeom>
        </p:spPr>
      </p:pic>
      <p:pic>
        <p:nvPicPr>
          <p:cNvPr id="296" name="Picture 295" descr="MasterCard-Logo.p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00" y="7731906"/>
            <a:ext cx="749343" cy="462924"/>
          </a:xfrm>
          <a:prstGeom prst="rect">
            <a:avLst/>
          </a:prstGeom>
        </p:spPr>
      </p:pic>
      <p:pic>
        <p:nvPicPr>
          <p:cNvPr id="298" name="Picture 297" descr="Ethan-Allen-Logo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42" y="7963368"/>
            <a:ext cx="749343" cy="449237"/>
          </a:xfrm>
          <a:prstGeom prst="rect">
            <a:avLst/>
          </a:prstGeom>
        </p:spPr>
      </p:pic>
      <p:pic>
        <p:nvPicPr>
          <p:cNvPr id="299" name="Picture 298" descr="Unilever-Logo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56" y="9776484"/>
            <a:ext cx="499564" cy="554369"/>
          </a:xfrm>
          <a:prstGeom prst="rect">
            <a:avLst/>
          </a:prstGeom>
        </p:spPr>
      </p:pic>
      <p:pic>
        <p:nvPicPr>
          <p:cNvPr id="303" name="Picture 302" descr="Walgreens-Logo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54" y="9780294"/>
            <a:ext cx="879230" cy="208583"/>
          </a:xfrm>
          <a:prstGeom prst="rect">
            <a:avLst/>
          </a:prstGeom>
        </p:spPr>
      </p:pic>
      <p:pic>
        <p:nvPicPr>
          <p:cNvPr id="304" name="Picture 303" descr="BMW-Logo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15" y="8375478"/>
            <a:ext cx="499564" cy="501189"/>
          </a:xfrm>
          <a:prstGeom prst="rect">
            <a:avLst/>
          </a:prstGeom>
        </p:spPr>
      </p:pic>
      <p:pic>
        <p:nvPicPr>
          <p:cNvPr id="306" name="Picture 305" descr="Aldi-logo.jp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52" y="7673042"/>
            <a:ext cx="427288" cy="518451"/>
          </a:xfrm>
          <a:prstGeom prst="rect">
            <a:avLst/>
          </a:prstGeom>
        </p:spPr>
      </p:pic>
      <p:pic>
        <p:nvPicPr>
          <p:cNvPr id="307" name="Picture 306" descr="Merck-logo.jp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24" y="9138254"/>
            <a:ext cx="899212" cy="367624"/>
          </a:xfrm>
          <a:prstGeom prst="rect">
            <a:avLst/>
          </a:prstGeom>
        </p:spPr>
      </p:pic>
      <p:pic>
        <p:nvPicPr>
          <p:cNvPr id="308" name="Picture 307" descr="Johnson&amp;Johnson-Logo.pn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44" y="9138253"/>
            <a:ext cx="839265" cy="150894"/>
          </a:xfrm>
          <a:prstGeom prst="rect">
            <a:avLst/>
          </a:prstGeom>
        </p:spPr>
      </p:pic>
      <p:pic>
        <p:nvPicPr>
          <p:cNvPr id="311" name="Picture 22" descr="F:\New Business\Design, Branding &amp; Production\Logos\Company &amp; Brand Logos\Wells-Fargo-logo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73" y="8558860"/>
            <a:ext cx="575108" cy="57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" name="Picture 311" descr="aetna_violet_rgb_300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57" y="9247000"/>
            <a:ext cx="810801" cy="212620"/>
          </a:xfrm>
          <a:prstGeom prst="rect">
            <a:avLst/>
          </a:prstGeom>
        </p:spPr>
      </p:pic>
      <p:pic>
        <p:nvPicPr>
          <p:cNvPr id="313" name="Picture 2" descr="http://comicrelated.com/artwork/Hasbro_2009.jpg">
            <a:hlinkClick r:id="rId29"/>
          </p:cNvPr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14" y="7812703"/>
            <a:ext cx="563781" cy="59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" name="Picture 11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699" y="9258731"/>
            <a:ext cx="873734" cy="22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5" name="Picture 13" descr="http://bartasbrewtour.org/wp-content/uploads/Millercoors.jpg">
            <a:hlinkClick r:id="rId32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53" y="9832971"/>
            <a:ext cx="893760" cy="2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" name="Picture 15" descr="http://www.98fm.com/wp-content/files/2013/01/Tesco.jpg">
            <a:hlinkClick r:id="rId34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55" y="7874687"/>
            <a:ext cx="746307" cy="24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Picture 320" descr="ikea-logo.jpg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69" y="9701052"/>
            <a:ext cx="740182" cy="265477"/>
          </a:xfrm>
          <a:prstGeom prst="rect">
            <a:avLst/>
          </a:prstGeom>
        </p:spPr>
      </p:pic>
      <p:pic>
        <p:nvPicPr>
          <p:cNvPr id="322" name="Picture 2" descr="http://www.redesignrevolution.com/wp-content/uploads/2013/01/American-Airlines-2013-Logo.png">
            <a:hlinkClick r:id="rId37"/>
          </p:cNvPr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9734" y="9734352"/>
            <a:ext cx="891621" cy="20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35" descr="http://tbn2.google.com/images?q=tbn:AEKeQAHSIS-__M:http://www.sciencealive.co.nz/sponsorship/sponsor%2520images/bki.gif">
            <a:hlinkClick r:id="rId39"/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69" y="8441542"/>
            <a:ext cx="5334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2" name="Picture 2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337" y="8974943"/>
            <a:ext cx="530670" cy="54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3" name="Picture 3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40" y="8441544"/>
            <a:ext cx="569813" cy="56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" name="Rectangle 326"/>
          <p:cNvSpPr/>
          <p:nvPr/>
        </p:nvSpPr>
        <p:spPr>
          <a:xfrm>
            <a:off x="14667793" y="1341100"/>
            <a:ext cx="2858208" cy="3189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US" dirty="0" smtClean="0"/>
              <a:t>Brandon -- Can we simplify this image into a graphic? all content on the next slide</a:t>
            </a:r>
            <a:endParaRPr lang="en-US" dirty="0"/>
          </a:p>
        </p:txBody>
      </p:sp>
      <p:pic>
        <p:nvPicPr>
          <p:cNvPr id="329" name="Picture 6" descr="C:\Users\ERIN~1.DAI\AppData\Local\Temp\jZip\jZip1D374\jZip5EC\Initiative_LogoContactSheet-17[1]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2" y="1490661"/>
            <a:ext cx="1896217" cy="187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181" y="1580426"/>
            <a:ext cx="2945350" cy="220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1" name="Group 330"/>
          <p:cNvGrpSpPr/>
          <p:nvPr/>
        </p:nvGrpSpPr>
        <p:grpSpPr>
          <a:xfrm rot="21237442">
            <a:off x="18627158" y="627484"/>
            <a:ext cx="4545622" cy="4938215"/>
            <a:chOff x="18638521" y="253394"/>
            <a:chExt cx="4545622" cy="4938215"/>
          </a:xfrm>
        </p:grpSpPr>
        <p:pic>
          <p:nvPicPr>
            <p:cNvPr id="332" name="Picture 331"/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8521" y="758059"/>
              <a:ext cx="4545622" cy="4433550"/>
            </a:xfrm>
            <a:prstGeom prst="rect">
              <a:avLst/>
            </a:prstGeom>
          </p:spPr>
        </p:pic>
        <p:sp>
          <p:nvSpPr>
            <p:cNvPr id="333" name="TextBox 332"/>
            <p:cNvSpPr txBox="1"/>
            <p:nvPr/>
          </p:nvSpPr>
          <p:spPr>
            <a:xfrm>
              <a:off x="19216728" y="253394"/>
              <a:ext cx="3066865" cy="52322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GB" sz="2800" dirty="0" smtClean="0">
                  <a:latin typeface="Loved by the King" pitchFamily="2" charset="0"/>
                </a:rPr>
                <a:t>Recognized by our industry</a:t>
              </a:r>
              <a:endParaRPr lang="en-GB" sz="2800" dirty="0">
                <a:latin typeface="Loved by the King" pitchFamily="2" charset="0"/>
              </a:endParaRPr>
            </a:p>
          </p:txBody>
        </p:sp>
      </p:grpSp>
      <p:sp>
        <p:nvSpPr>
          <p:cNvPr id="334" name="Freeform 333"/>
          <p:cNvSpPr/>
          <p:nvPr/>
        </p:nvSpPr>
        <p:spPr>
          <a:xfrm>
            <a:off x="22291589" y="469557"/>
            <a:ext cx="1112108" cy="210065"/>
          </a:xfrm>
          <a:custGeom>
            <a:avLst/>
            <a:gdLst>
              <a:gd name="connsiteX0" fmla="*/ 0 w 1112108"/>
              <a:gd name="connsiteY0" fmla="*/ 210065 h 210065"/>
              <a:gd name="connsiteX1" fmla="*/ 518984 w 1112108"/>
              <a:gd name="connsiteY1" fmla="*/ 49427 h 210065"/>
              <a:gd name="connsiteX2" fmla="*/ 1112108 w 1112108"/>
              <a:gd name="connsiteY2" fmla="*/ 0 h 2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108" h="210065">
                <a:moveTo>
                  <a:pt x="0" y="210065"/>
                </a:moveTo>
                <a:cubicBezTo>
                  <a:pt x="166816" y="147251"/>
                  <a:pt x="333633" y="84438"/>
                  <a:pt x="518984" y="49427"/>
                </a:cubicBezTo>
                <a:cubicBezTo>
                  <a:pt x="704335" y="14416"/>
                  <a:pt x="908221" y="7208"/>
                  <a:pt x="1112108" y="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5" name="Group 334"/>
          <p:cNvGrpSpPr/>
          <p:nvPr/>
        </p:nvGrpSpPr>
        <p:grpSpPr>
          <a:xfrm rot="21147249">
            <a:off x="20044546" y="1691931"/>
            <a:ext cx="2387278" cy="2195180"/>
            <a:chOff x="19867985" y="1721967"/>
            <a:chExt cx="2264050" cy="2081868"/>
          </a:xfrm>
        </p:grpSpPr>
        <p:sp>
          <p:nvSpPr>
            <p:cNvPr id="336" name="TextBox 335"/>
            <p:cNvSpPr txBox="1"/>
            <p:nvPr/>
          </p:nvSpPr>
          <p:spPr>
            <a:xfrm>
              <a:off x="20154322" y="2214562"/>
              <a:ext cx="1977713" cy="5691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092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186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279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373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466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58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652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744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73138" indent="-973138" defTabSz="457092"/>
              <a:r>
                <a:rPr lang="en-US" sz="1100" dirty="0">
                  <a:solidFill>
                    <a:srgbClr val="000000"/>
                  </a:solidFill>
                  <a:cs typeface="DINMittelschrift"/>
                </a:rPr>
                <a:t>EFFIE GOLD  </a:t>
              </a:r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 </a:t>
              </a:r>
            </a:p>
            <a:p>
              <a:pPr marL="973138" indent="-973138" defTabSz="457092"/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Kia </a:t>
              </a:r>
              <a:r>
                <a:rPr lang="en-US" sz="1100" dirty="0">
                  <a:solidFill>
                    <a:srgbClr val="000000"/>
                  </a:solidFill>
                  <a:cs typeface="DINMittelschrift"/>
                </a:rPr>
                <a:t>Soul Takes on Scion </a:t>
              </a:r>
              <a:r>
                <a:rPr lang="en-US" sz="1100" dirty="0" err="1" smtClean="0">
                  <a:solidFill>
                    <a:srgbClr val="000000"/>
                  </a:solidFill>
                  <a:cs typeface="DINMittelschrift"/>
                </a:rPr>
                <a:t>Xb</a:t>
              </a:r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 </a:t>
              </a:r>
            </a:p>
            <a:p>
              <a:pPr marL="973138" indent="-973138" defTabSz="457092"/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&amp; </a:t>
              </a:r>
              <a:r>
                <a:rPr lang="en-US" sz="1100" dirty="0">
                  <a:solidFill>
                    <a:srgbClr val="000000"/>
                  </a:solidFill>
                  <a:cs typeface="DINMittelschrift"/>
                </a:rPr>
                <a:t>Nissan </a:t>
              </a:r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Cube</a:t>
              </a:r>
              <a:endParaRPr lang="en-US" sz="1100" dirty="0">
                <a:solidFill>
                  <a:srgbClr val="000000"/>
                </a:solidFill>
                <a:cs typeface="DINMittelschrift"/>
              </a:endParaRPr>
            </a:p>
          </p:txBody>
        </p:sp>
        <p:pic>
          <p:nvPicPr>
            <p:cNvPr id="337" name="Picture 2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BEBA8EAE-BF5A-486C-A8C5-ECC9F3942E4B}">
                  <a14:imgProps xmlns:a14="http://schemas.microsoft.com/office/drawing/2010/main">
                    <a14:imgLayer r:embed="rId47">
                      <a14:imgEffect>
                        <a14:backgroundRemoval t="0" b="100000" l="0" r="100000">
                          <a14:foregroundMark x1="63539" y1="12500" x2="63539" y2="12500"/>
                          <a14:foregroundMark x1="74531" y1="14750" x2="74531" y2="14750"/>
                          <a14:foregroundMark x1="46113" y1="13250" x2="46113" y2="13250"/>
                          <a14:foregroundMark x1="51743" y1="31250" x2="51743" y2="31250"/>
                          <a14:backgroundMark x1="4290" y1="92750" x2="4290" y2="92750"/>
                          <a14:backgroundMark x1="60054" y1="58500" x2="60054" y2="58500"/>
                          <a14:backgroundMark x1="50134" y1="60500" x2="50134" y2="60500"/>
                          <a14:backgroundMark x1="3485" y1="89500" x2="3485" y2="89500"/>
                          <a14:backgroundMark x1="71314" y1="29500" x2="71314" y2="29500"/>
                          <a14:backgroundMark x1="94638" y1="38750" x2="94638" y2="38750"/>
                          <a14:backgroundMark x1="70777" y1="28500" x2="70777" y2="28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004" y="1734173"/>
              <a:ext cx="295635" cy="317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8" name="TextBox 337"/>
            <p:cNvSpPr txBox="1"/>
            <p:nvPr/>
          </p:nvSpPr>
          <p:spPr>
            <a:xfrm>
              <a:off x="20151193" y="1721967"/>
              <a:ext cx="1580464" cy="4086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092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186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279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373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466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58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652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744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0" indent="-914400" defTabSz="457092"/>
              <a:r>
                <a:rPr lang="en-US" sz="1100" cap="all" dirty="0">
                  <a:solidFill>
                    <a:srgbClr val="000000"/>
                  </a:solidFill>
                  <a:cs typeface="DINMittelschrift"/>
                </a:rPr>
                <a:t>SILVER </a:t>
              </a:r>
              <a:r>
                <a:rPr lang="en-US" sz="1100" dirty="0">
                  <a:solidFill>
                    <a:srgbClr val="000000"/>
                  </a:solidFill>
                  <a:cs typeface="DINMittelschrift"/>
                </a:rPr>
                <a:t> </a:t>
              </a:r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 </a:t>
              </a:r>
            </a:p>
            <a:p>
              <a:pPr marL="914400" indent="-914400" defTabSz="457092"/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Hasbro KRE-O Stop Motion Videos</a:t>
              </a:r>
              <a:endParaRPr lang="en-US" sz="1100" dirty="0">
                <a:solidFill>
                  <a:srgbClr val="000000"/>
                </a:solidFill>
                <a:cs typeface="DINMittelschrift"/>
              </a:endParaRPr>
            </a:p>
          </p:txBody>
        </p:sp>
        <p:pic>
          <p:nvPicPr>
            <p:cNvPr id="339" name="Picture 338" descr="omma awards logo.png"/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10903" y="2971052"/>
              <a:ext cx="337970" cy="183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TextBox 339"/>
            <p:cNvSpPr txBox="1"/>
            <p:nvPr/>
          </p:nvSpPr>
          <p:spPr>
            <a:xfrm>
              <a:off x="20195691" y="2879019"/>
              <a:ext cx="1693788" cy="4086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092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186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279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373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466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58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652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744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09588" indent="-509588" defTabSz="457092"/>
              <a:r>
                <a:rPr lang="en-US" sz="1100" dirty="0">
                  <a:solidFill>
                    <a:srgbClr val="000000"/>
                  </a:solidFill>
                  <a:cs typeface="DINMittelschrift"/>
                </a:rPr>
                <a:t>GOLD </a:t>
              </a:r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 </a:t>
              </a:r>
            </a:p>
            <a:p>
              <a:pPr marL="509588" indent="-509588" defTabSz="457092"/>
              <a:r>
                <a:rPr lang="en-US" sz="1100" dirty="0" err="1" smtClean="0">
                  <a:solidFill>
                    <a:srgbClr val="000000"/>
                  </a:solidFill>
                  <a:cs typeface="DINMittelschrift"/>
                </a:rPr>
                <a:t>Dr</a:t>
              </a:r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 Pepper CHEGG Campaign</a:t>
              </a:r>
            </a:p>
          </p:txBody>
        </p:sp>
        <p:pic>
          <p:nvPicPr>
            <p:cNvPr id="341" name="Picture 2" descr="http://brainstormclub.net/assets/Diary/effie-logo.jpg"/>
            <p:cNvPicPr>
              <a:picLocks noChangeAspect="1" noChangeArrowheads="1"/>
            </p:cNvPicPr>
            <p:nvPr/>
          </p:nvPicPr>
          <p:blipFill rotWithShape="1"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43" b="15453"/>
            <a:stretch/>
          </p:blipFill>
          <p:spPr bwMode="auto">
            <a:xfrm>
              <a:off x="19893093" y="2223327"/>
              <a:ext cx="236797" cy="31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2" name="TextBox 341"/>
            <p:cNvSpPr txBox="1"/>
            <p:nvPr/>
          </p:nvSpPr>
          <p:spPr>
            <a:xfrm>
              <a:off x="20176437" y="3395190"/>
              <a:ext cx="1898714" cy="4086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092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186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279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373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466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58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652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744" algn="l" defTabSz="45709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09588" indent="-509588" defTabSz="457092"/>
              <a:r>
                <a:rPr lang="en-US" sz="1100" dirty="0" smtClean="0">
                  <a:solidFill>
                    <a:srgbClr val="000000"/>
                  </a:solidFill>
                  <a:cs typeface="DINMittelschrift"/>
                </a:rPr>
                <a:t>SILVER</a:t>
              </a:r>
            </a:p>
            <a:p>
              <a:r>
                <a:rPr lang="en-US" sz="1100" dirty="0">
                  <a:solidFill>
                    <a:srgbClr val="000000"/>
                  </a:solidFill>
                  <a:cs typeface="DINMittelschrift"/>
                </a:rPr>
                <a:t>Best Western “Travel Hero” </a:t>
              </a:r>
              <a:endParaRPr lang="en-US" sz="1100" dirty="0" smtClean="0">
                <a:solidFill>
                  <a:srgbClr val="000000"/>
                </a:solidFill>
                <a:cs typeface="DINMittelschrift"/>
              </a:endParaRPr>
            </a:p>
          </p:txBody>
        </p:sp>
        <p:pic>
          <p:nvPicPr>
            <p:cNvPr id="343" name="Picture 2" descr="http://www.mediacomusa.com/media/2219363/internationalist%20header.jpg"/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7985" y="3461807"/>
              <a:ext cx="337970" cy="123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64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828" y="2451174"/>
            <a:ext cx="2950221" cy="255283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362" name="Picture 2" descr="C:\Users\erin.daigle\AppData\Local\Microsoft\Windows\Temporary Internet Files\Low\Content.IE5\WB03MBNJ\shutterstock_85270870[1]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63130" y="2451174"/>
            <a:ext cx="2935718" cy="255283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42" name="Picture 41" descr="143059358-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5732" y="2454950"/>
            <a:ext cx="2950219" cy="254528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on the heritage of MAGNA for the future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8119" y="-1120953"/>
            <a:ext cx="295530" cy="594009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562365" y="9448096"/>
            <a:ext cx="401264" cy="363176"/>
          </a:xfrm>
          <a:prstGeom prst="rect">
            <a:avLst/>
          </a:prstGeom>
        </p:spPr>
        <p:txBody>
          <a:bodyPr wrap="none" lIns="146304" tIns="73152" rIns="146304" bIns="73152">
            <a:spAutoFit/>
          </a:bodyPr>
          <a:lstStyle/>
          <a:p>
            <a:fld id="{73D1B4BF-4013-47BE-A6F5-5A244445A8EF}" type="slidenum">
              <a:rPr lang="en-US" sz="1400">
                <a:solidFill>
                  <a:prstClr val="white"/>
                </a:solidFill>
                <a:latin typeface="Franklin Gothic Book"/>
                <a:cs typeface="Franklin Gothic Book"/>
              </a:rPr>
              <a:pPr/>
              <a:t>2</a:t>
            </a:fld>
            <a:endParaRPr lang="en-US" sz="1400" dirty="0">
              <a:solidFill>
                <a:prstClr val="white"/>
              </a:solidFill>
              <a:latin typeface="Franklin Gothic Book"/>
              <a:cs typeface="Franklin Gothic Book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044854" y="6593840"/>
            <a:ext cx="10938550" cy="447040"/>
          </a:xfrm>
          <a:prstGeom prst="rect">
            <a:avLst/>
          </a:prstGeom>
          <a:solidFill>
            <a:srgbClr val="FFEE1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  <a:cs typeface="Franklin Gothic Book"/>
              </a:rPr>
              <a:t>AUDIENCE MANAGEMENT PLATFORM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044854" y="7258859"/>
            <a:ext cx="10938550" cy="452581"/>
          </a:xfrm>
          <a:prstGeom prst="rect">
            <a:avLst/>
          </a:prstGeom>
          <a:solidFill>
            <a:srgbClr val="FFEE1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  <a:cs typeface="Franklin Gothic Book"/>
              </a:rPr>
              <a:t>MAGNA INTELLIGENCE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50325" y="5581453"/>
            <a:ext cx="3319231" cy="701731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Georgia" pitchFamily="18" charset="0"/>
                <a:cs typeface="Franklin Gothic Book"/>
              </a:rPr>
              <a:t>Best possible value leveraging scale</a:t>
            </a: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134579" y="4614335"/>
            <a:ext cx="750718" cy="1132618"/>
          </a:xfrm>
          <a:prstGeom prst="rect">
            <a:avLst/>
          </a:prstGeom>
          <a:noFill/>
        </p:spPr>
        <p:txBody>
          <a:bodyPr wrap="none" lIns="146304" tIns="73152" rIns="146304" bIns="73152" rtlCol="0" anchor="ctr">
            <a:spAutoFit/>
          </a:bodyPr>
          <a:lstStyle/>
          <a:p>
            <a:pPr algn="ctr"/>
            <a:r>
              <a:rPr lang="en-US" sz="6400" dirty="0">
                <a:solidFill>
                  <a:prstClr val="white"/>
                </a:solidFill>
                <a:latin typeface="Lucida Grande"/>
                <a:ea typeface="Lucida Grande"/>
                <a:cs typeface="Lucida Grande"/>
              </a:rPr>
              <a:t>⌃</a:t>
            </a:r>
            <a:endParaRPr lang="en-US" sz="64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56218" y="6046764"/>
            <a:ext cx="707438" cy="1040285"/>
          </a:xfrm>
          <a:prstGeom prst="rect">
            <a:avLst/>
          </a:prstGeom>
          <a:noFill/>
        </p:spPr>
        <p:txBody>
          <a:bodyPr wrap="none" lIns="146304" tIns="73152" rIns="146304" bIns="73152" rtlCol="0" anchor="ctr">
            <a:spAutoFit/>
          </a:bodyPr>
          <a:lstStyle/>
          <a:p>
            <a:pPr algn="ctr"/>
            <a:r>
              <a:rPr lang="en-US" sz="5800" dirty="0">
                <a:solidFill>
                  <a:srgbClr val="FFEE19"/>
                </a:solidFill>
                <a:latin typeface="Lucida Grande"/>
                <a:ea typeface="Lucida Grande"/>
                <a:cs typeface="Lucida Grande"/>
              </a:rPr>
              <a:t>⌃</a:t>
            </a:r>
            <a:endParaRPr lang="en-US" sz="5800" dirty="0">
              <a:solidFill>
                <a:srgbClr val="FFEE19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9847283" y="3390736"/>
            <a:ext cx="2958668" cy="673710"/>
          </a:xfrm>
          <a:prstGeom prst="rect">
            <a:avLst/>
          </a:prstGeom>
          <a:solidFill>
            <a:schemeClr val="tx1">
              <a:alpha val="81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dirty="0">
                <a:solidFill>
                  <a:prstClr val="white"/>
                </a:solidFill>
                <a:latin typeface="Georgia" pitchFamily="18" charset="0"/>
                <a:cs typeface="Franklin Gothic Book"/>
              </a:rPr>
              <a:t>AUTOMATE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80996" y="5581453"/>
            <a:ext cx="4499684" cy="701731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Georgia" pitchFamily="18" charset="0"/>
                <a:cs typeface="Franklin Gothic Book"/>
              </a:rPr>
              <a:t>Apply digital learning to all media, creating the trading desk of the future</a:t>
            </a:r>
          </a:p>
        </p:txBody>
      </p:sp>
      <p:sp>
        <p:nvSpPr>
          <p:cNvPr id="37" name="TextBox 36"/>
          <p:cNvSpPr txBox="1"/>
          <p:nvPr/>
        </p:nvSpPr>
        <p:spPr>
          <a:xfrm rot="10800000">
            <a:off x="10955479" y="4614335"/>
            <a:ext cx="750718" cy="1132618"/>
          </a:xfrm>
          <a:prstGeom prst="rect">
            <a:avLst/>
          </a:prstGeom>
          <a:noFill/>
        </p:spPr>
        <p:txBody>
          <a:bodyPr wrap="none" lIns="146304" tIns="73152" rIns="146304" bIns="73152" rtlCol="0" anchor="ctr">
            <a:spAutoFit/>
          </a:bodyPr>
          <a:lstStyle/>
          <a:p>
            <a:pPr algn="ctr"/>
            <a:r>
              <a:rPr lang="en-US" sz="6400" dirty="0">
                <a:solidFill>
                  <a:prstClr val="white"/>
                </a:solidFill>
                <a:latin typeface="Lucida Grande"/>
                <a:ea typeface="Lucida Grande"/>
                <a:cs typeface="Lucida Grande"/>
              </a:rPr>
              <a:t>⌃</a:t>
            </a:r>
            <a:endParaRPr lang="en-US" sz="6400" dirty="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977119" y="6046764"/>
            <a:ext cx="707438" cy="1040285"/>
          </a:xfrm>
          <a:prstGeom prst="rect">
            <a:avLst/>
          </a:prstGeom>
          <a:noFill/>
        </p:spPr>
        <p:txBody>
          <a:bodyPr wrap="none" lIns="146304" tIns="73152" rIns="146304" bIns="73152" rtlCol="0" anchor="ctr">
            <a:spAutoFit/>
          </a:bodyPr>
          <a:lstStyle/>
          <a:p>
            <a:pPr algn="ctr"/>
            <a:r>
              <a:rPr lang="en-US" sz="5800" dirty="0">
                <a:solidFill>
                  <a:srgbClr val="FFEE19"/>
                </a:solidFill>
                <a:latin typeface="Lucida Grande"/>
                <a:ea typeface="Lucida Grande"/>
                <a:cs typeface="Lucida Grande"/>
              </a:rPr>
              <a:t>⌃</a:t>
            </a:r>
            <a:endParaRPr lang="en-US" sz="5800" dirty="0">
              <a:solidFill>
                <a:srgbClr val="FFEE19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4125" y="5581453"/>
            <a:ext cx="3319231" cy="701731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Georgia" pitchFamily="18" charset="0"/>
                <a:cs typeface="Franklin Gothic Book"/>
              </a:rPr>
              <a:t>Custom programs deliver 4.5x more value</a:t>
            </a:r>
          </a:p>
        </p:txBody>
      </p:sp>
      <p:sp>
        <p:nvSpPr>
          <p:cNvPr id="35" name="TextBox 34"/>
          <p:cNvSpPr txBox="1"/>
          <p:nvPr/>
        </p:nvSpPr>
        <p:spPr>
          <a:xfrm rot="10800000">
            <a:off x="3248379" y="4614335"/>
            <a:ext cx="750718" cy="1132618"/>
          </a:xfrm>
          <a:prstGeom prst="rect">
            <a:avLst/>
          </a:prstGeom>
          <a:noFill/>
        </p:spPr>
        <p:txBody>
          <a:bodyPr wrap="none" lIns="146304" tIns="73152" rIns="146304" bIns="73152" rtlCol="0" anchor="ctr">
            <a:spAutoFit/>
          </a:bodyPr>
          <a:lstStyle/>
          <a:p>
            <a:pPr algn="ctr"/>
            <a:r>
              <a:rPr lang="en-US" sz="6400" dirty="0">
                <a:solidFill>
                  <a:prstClr val="white"/>
                </a:solidFill>
                <a:latin typeface="Lucida Grande"/>
                <a:ea typeface="Lucida Grande"/>
                <a:cs typeface="Lucida Grande"/>
              </a:rPr>
              <a:t>⌃</a:t>
            </a:r>
            <a:endParaRPr lang="en-US" sz="6400" dirty="0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70018" y="6046764"/>
            <a:ext cx="707438" cy="1040285"/>
          </a:xfrm>
          <a:prstGeom prst="rect">
            <a:avLst/>
          </a:prstGeom>
          <a:noFill/>
        </p:spPr>
        <p:txBody>
          <a:bodyPr wrap="none" lIns="146304" tIns="73152" rIns="146304" bIns="73152" rtlCol="0" anchor="ctr">
            <a:spAutoFit/>
          </a:bodyPr>
          <a:lstStyle/>
          <a:p>
            <a:pPr algn="ctr"/>
            <a:r>
              <a:rPr lang="en-US" sz="5800" dirty="0">
                <a:solidFill>
                  <a:srgbClr val="FFEE19"/>
                </a:solidFill>
                <a:latin typeface="Lucida Grande"/>
                <a:ea typeface="Lucida Grande"/>
                <a:cs typeface="Lucida Grande"/>
              </a:rPr>
              <a:t>⌃</a:t>
            </a:r>
            <a:endParaRPr lang="en-US" sz="5800" dirty="0">
              <a:solidFill>
                <a:srgbClr val="FFEE19"/>
              </a:solidFill>
            </a:endParaRP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800" y="9723120"/>
            <a:ext cx="3627120" cy="335280"/>
          </a:xfrm>
        </p:spPr>
        <p:txBody>
          <a:bodyPr/>
          <a:lstStyle>
            <a:lvl1pPr>
              <a:defRPr sz="1600">
                <a:solidFill>
                  <a:sysClr val="windowText" lastClr="000000"/>
                </a:solidFill>
                <a:latin typeface="Franklin Gothic Book" pitchFamily="34" charset="0"/>
              </a:defRPr>
            </a:lvl1pPr>
          </a:lstStyle>
          <a:p>
            <a:fld id="{0213396C-164D-4D25-BC12-54C8C883F2F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3" name="Rectangle 42"/>
          <p:cNvSpPr/>
          <p:nvPr/>
        </p:nvSpPr>
        <p:spPr bwMode="auto">
          <a:xfrm>
            <a:off x="1964124" y="3390736"/>
            <a:ext cx="3217478" cy="673710"/>
          </a:xfrm>
          <a:prstGeom prst="rect">
            <a:avLst/>
          </a:prstGeom>
          <a:solidFill>
            <a:schemeClr val="tx1">
              <a:alpha val="81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dirty="0">
                <a:solidFill>
                  <a:prstClr val="white"/>
                </a:solidFill>
                <a:latin typeface="Georgia" pitchFamily="18" charset="0"/>
                <a:cs typeface="Franklin Gothic Book"/>
              </a:rPr>
              <a:t>AUTHOR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905387" y="3390736"/>
            <a:ext cx="3217478" cy="673710"/>
          </a:xfrm>
          <a:prstGeom prst="rect">
            <a:avLst/>
          </a:prstGeom>
          <a:solidFill>
            <a:schemeClr val="tx1">
              <a:alpha val="81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dirty="0">
                <a:solidFill>
                  <a:prstClr val="white"/>
                </a:solidFill>
                <a:latin typeface="Georgia" pitchFamily="18" charset="0"/>
                <a:cs typeface="Franklin Gothic Book"/>
              </a:rPr>
              <a:t>AGGREGATE</a:t>
            </a:r>
          </a:p>
        </p:txBody>
      </p:sp>
    </p:spTree>
    <p:extLst>
      <p:ext uri="{BB962C8B-B14F-4D97-AF65-F5344CB8AC3E}">
        <p14:creationId xmlns:p14="http://schemas.microsoft.com/office/powerpoint/2010/main" val="378734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156</Words>
  <Application>Microsoft Office PowerPoint</Application>
  <PresentationFormat>Custom</PresentationFormat>
  <Paragraphs>59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Office Theme</vt:lpstr>
      <vt:lpstr>1_Office Theme</vt:lpstr>
      <vt:lpstr>PowerPoint Presentation</vt:lpstr>
      <vt:lpstr>Building on the heritage of MAGNA for the future</vt:lpstr>
    </vt:vector>
  </TitlesOfParts>
  <Company>Interpublic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Strassell, Andrew (NYC-INI)</dc:creator>
  <cp:lastModifiedBy>Strassell, Andrew (NYC-INI)</cp:lastModifiedBy>
  <cp:revision>5</cp:revision>
  <dcterms:created xsi:type="dcterms:W3CDTF">2013-08-09T21:39:15Z</dcterms:created>
  <dcterms:modified xsi:type="dcterms:W3CDTF">2013-08-09T21:56:31Z</dcterms:modified>
</cp:coreProperties>
</file>